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5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3"/>
  </p:notesMasterIdLst>
  <p:sldIdLst>
    <p:sldId id="256" r:id="rId2"/>
    <p:sldId id="257" r:id="rId3"/>
    <p:sldId id="259" r:id="rId4"/>
    <p:sldId id="265" r:id="rId5"/>
    <p:sldId id="260" r:id="rId6"/>
    <p:sldId id="263" r:id="rId7"/>
    <p:sldId id="269" r:id="rId8"/>
    <p:sldId id="268" r:id="rId9"/>
    <p:sldId id="266" r:id="rId10"/>
    <p:sldId id="267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7BA8"/>
    <a:srgbClr val="DAE1E6"/>
    <a:srgbClr val="287EA7"/>
    <a:srgbClr val="DAE2E6"/>
    <a:srgbClr val="E6E6E6"/>
    <a:srgbClr val="FFFFFF"/>
    <a:srgbClr val="FF9300"/>
    <a:srgbClr val="017BA7"/>
    <a:srgbClr val="FF9798"/>
    <a:srgbClr val="FFB9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/>
    <p:restoredTop sz="95707"/>
  </p:normalViewPr>
  <p:slideViewPr>
    <p:cSldViewPr snapToGrid="0" snapToObjects="1">
      <p:cViewPr varScale="1">
        <p:scale>
          <a:sx n="106" d="100"/>
          <a:sy n="106" d="100"/>
        </p:scale>
        <p:origin x="13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media/media2.mp4>
</file>

<file path=ppt/media/media3.mp4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ov"/><Relationship Id="rId7" Type="http://schemas.openxmlformats.org/officeDocument/2006/relationships/image" Target="../media/image9.jpeg"/><Relationship Id="rId2" Type="http://schemas.microsoft.com/office/2007/relationships/media" Target="../media/media1.mov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11.08.2022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53"/>
    </mc:Choice>
    <mc:Fallback xmlns="">
      <p:transition spd="slow" advTm="12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Keeping an Eye on Trends is Crucial in the Digital World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8132175" y="4863914"/>
            <a:ext cx="810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kumimoji="1" lang="zh-CN" altLang="en-US" sz="12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9AF2A15-BC87-A995-F8BE-B9FE458E2F8B}"/>
              </a:ext>
            </a:extLst>
          </p:cNvPr>
          <p:cNvSpPr txBox="1"/>
          <p:nvPr/>
        </p:nvSpPr>
        <p:spPr>
          <a:xfrm>
            <a:off x="4779818" y="2735626"/>
            <a:ext cx="3757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b="1" dirty="0"/>
              <a:t>Update to the newest dataset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BEE7E95-E563-2FC8-FB7A-6DCA4064CC6C}"/>
              </a:ext>
            </a:extLst>
          </p:cNvPr>
          <p:cNvSpPr txBox="1"/>
          <p:nvPr/>
        </p:nvSpPr>
        <p:spPr>
          <a:xfrm>
            <a:off x="4779817" y="3301856"/>
            <a:ext cx="353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altLang="zh-CN" b="1" dirty="0"/>
              <a:t>Adopt new algorithm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5FEEEA9-1E3B-E726-E838-AD0E9C13795F}"/>
              </a:ext>
            </a:extLst>
          </p:cNvPr>
          <p:cNvSpPr txBox="1"/>
          <p:nvPr/>
        </p:nvSpPr>
        <p:spPr>
          <a:xfrm>
            <a:off x="4819347" y="3909627"/>
            <a:ext cx="3494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altLang="zh-CN" b="1" dirty="0"/>
              <a:t>External factors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9E908B9-FC46-56BA-BEC6-250D9E2E6DEC}"/>
              </a:ext>
            </a:extLst>
          </p:cNvPr>
          <p:cNvSpPr txBox="1"/>
          <p:nvPr/>
        </p:nvSpPr>
        <p:spPr>
          <a:xfrm>
            <a:off x="8505237" y="2796711"/>
            <a:ext cx="32710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1400" dirty="0">
                <a:solidFill>
                  <a:srgbClr val="277BA8"/>
                </a:solidFill>
              </a:rPr>
              <a:t>Request the newest trending videos</a:t>
            </a:r>
            <a:endParaRPr lang="en-GB" altLang="zh-CN" b="1" dirty="0">
              <a:solidFill>
                <a:srgbClr val="277BA8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A2BD31E-16A8-2658-F95B-4A336E85CC65}"/>
              </a:ext>
            </a:extLst>
          </p:cNvPr>
          <p:cNvSpPr txBox="1"/>
          <p:nvPr/>
        </p:nvSpPr>
        <p:spPr>
          <a:xfrm>
            <a:off x="8472548" y="3306766"/>
            <a:ext cx="3554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1400" dirty="0">
                <a:solidFill>
                  <a:srgbClr val="277BA8"/>
                </a:solidFill>
              </a:rPr>
              <a:t>Try more models to improve prediction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810AA1-DBD1-A93F-637C-8126E5862044}"/>
              </a:ext>
            </a:extLst>
          </p:cNvPr>
          <p:cNvSpPr txBox="1"/>
          <p:nvPr/>
        </p:nvSpPr>
        <p:spPr>
          <a:xfrm>
            <a:off x="8511326" y="3962265"/>
            <a:ext cx="345024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1400" dirty="0">
                <a:solidFill>
                  <a:srgbClr val="277BA8"/>
                </a:solidFill>
              </a:rPr>
              <a:t>keep topical interests, </a:t>
            </a:r>
          </a:p>
          <a:p>
            <a:r>
              <a:rPr lang="en-GB" altLang="zh-CN" sz="1400" dirty="0">
                <a:solidFill>
                  <a:srgbClr val="277BA8"/>
                </a:solidFill>
              </a:rPr>
              <a:t>how your competition is performing, </a:t>
            </a:r>
          </a:p>
          <a:p>
            <a:r>
              <a:rPr lang="en-GB" altLang="zh-CN" sz="1400" dirty="0">
                <a:solidFill>
                  <a:srgbClr val="277BA8"/>
                </a:solidFill>
              </a:rPr>
              <a:t>create relevancy to the current season</a:t>
            </a:r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0" presetClass="entr" presetSubtype="0" fill="hold" grpId="0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0" presetClass="entr" presetSubtype="0" fill="hold" grpId="0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8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0" presetClass="entr" presetSubtype="0" fill="hold" grpId="0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6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mph" presetSubtype="0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40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7" grpId="0"/>
      <p:bldP spid="4" grpId="0"/>
      <p:bldP spid="8" grpId="0"/>
      <p:bldP spid="9" grpId="0"/>
      <p:bldP spid="11" grpId="0"/>
      <p:bldP spid="22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11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09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092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5"/>
    </mc:Choice>
    <mc:Fallback xmlns="">
      <p:transition spd="slow" advTm="4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6428231" y="687688"/>
            <a:ext cx="4597649" cy="1398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data-solution-based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6"/>
          <a:srcRect l="-1" r="1001" b="9379"/>
          <a:stretch/>
        </p:blipFill>
        <p:spPr>
          <a:xfrm>
            <a:off x="127239" y="590144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014"/>
          <a:stretch/>
        </p:blipFill>
        <p:spPr>
          <a:xfrm>
            <a:off x="2642526" y="919338"/>
            <a:ext cx="2450133" cy="4767087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834259" y="2642826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D69FB05-BB9E-1FF1-3F28-1263D582933B}"/>
              </a:ext>
            </a:extLst>
          </p:cNvPr>
          <p:cNvGrpSpPr/>
          <p:nvPr/>
        </p:nvGrpSpPr>
        <p:grpSpPr>
          <a:xfrm>
            <a:off x="6464945" y="3542854"/>
            <a:ext cx="2066647" cy="1669248"/>
            <a:chOff x="725" y="598811"/>
            <a:chExt cx="2828295" cy="1696977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269EFF-15FA-7F11-E687-FA805C41C1C9}"/>
                </a:ext>
              </a:extLst>
            </p:cNvPr>
            <p:cNvSpPr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2C341D4-33A8-26C2-F0F4-32BE322D8060}"/>
                </a:ext>
              </a:extLst>
            </p:cNvPr>
            <p:cNvSpPr txBox="1"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en-US" sz="1900" kern="1200" dirty="0"/>
                <a:t>Want to get videos </a:t>
              </a:r>
              <a:r>
                <a:rPr kumimoji="1" lang="en-US" sz="1900" kern="1200" dirty="0">
                  <a:solidFill>
                    <a:srgbClr val="FF0000"/>
                  </a:solidFill>
                </a:rPr>
                <a:t>popular/trended</a:t>
              </a:r>
              <a:endParaRPr lang="en-US" sz="1900" kern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B95335A-60CD-B115-5192-45202D0F62FE}"/>
              </a:ext>
            </a:extLst>
          </p:cNvPr>
          <p:cNvGrpSpPr/>
          <p:nvPr/>
        </p:nvGrpSpPr>
        <p:grpSpPr>
          <a:xfrm>
            <a:off x="8631936" y="3542854"/>
            <a:ext cx="2274840" cy="1696977"/>
            <a:chOff x="3112575" y="626540"/>
            <a:chExt cx="2828295" cy="169697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A2CA2F2-FF74-E20B-D6CE-D7596C198916}"/>
                </a:ext>
              </a:extLst>
            </p:cNvPr>
            <p:cNvSpPr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9D13BB2-CA98-6868-6E31-D0EFFD1328B2}"/>
                </a:ext>
              </a:extLst>
            </p:cNvPr>
            <p:cNvSpPr txBox="1"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Spend </a:t>
              </a:r>
              <a:r>
                <a:rPr lang="en-US" sz="1900" kern="1200" dirty="0">
                  <a:solidFill>
                    <a:srgbClr val="FF0000"/>
                  </a:solidFill>
                </a:rPr>
                <a:t>hours</a:t>
              </a:r>
              <a:r>
                <a:rPr lang="en-US" sz="1900" kern="1200" dirty="0"/>
                <a:t> every day to read comments from audience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26"/>
    </mc:Choice>
    <mc:Fallback xmlns="">
      <p:transition spd="slow" advTm="39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05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4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4" grpId="0"/>
      <p:bldP spid="26" grpId="0"/>
    </p:bldLst>
  </p:timing>
  <p:extLst>
    <p:ext uri="{E180D4A7-C9FB-4DFB-919C-405C955672EB}">
      <p14:showEvtLst xmlns:p14="http://schemas.microsoft.com/office/powerpoint/2010/main">
        <p14:playEvt time="12491" objId="6"/>
        <p14:stopEvt time="33115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0"/>
    </mc:Choice>
    <mc:Fallback xmlns="">
      <p:transition spd="slow" advTm="3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618453"/>
            <a:ext cx="3340438" cy="183446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AB Testing your channel and category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Reposition to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2B24AF8-0773-59BE-DEFA-14574C4521AB}"/>
              </a:ext>
            </a:extLst>
          </p:cNvPr>
          <p:cNvGrpSpPr/>
          <p:nvPr/>
        </p:nvGrpSpPr>
        <p:grpSpPr>
          <a:xfrm>
            <a:off x="4672013" y="4447839"/>
            <a:ext cx="5548791" cy="738524"/>
            <a:chOff x="4672013" y="4447839"/>
            <a:chExt cx="5548791" cy="73852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F042743-E919-C48F-7FDB-278B94FA440E}"/>
                </a:ext>
              </a:extLst>
            </p:cNvPr>
            <p:cNvSpPr txBox="1"/>
            <p:nvPr/>
          </p:nvSpPr>
          <p:spPr>
            <a:xfrm>
              <a:off x="8272898" y="4447839"/>
              <a:ext cx="1947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Current channel</a:t>
              </a:r>
              <a:endParaRPr kumimoji="1" lang="zh-CN" altLang="en-US" dirty="0">
                <a:solidFill>
                  <a:srgbClr val="FF9798"/>
                </a:solidFill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3940A674-9BBC-4273-72AA-76B79664A874}"/>
                </a:ext>
              </a:extLst>
            </p:cNvPr>
            <p:cNvCxnSpPr>
              <a:stCxn id="20" idx="1"/>
            </p:cNvCxnSpPr>
            <p:nvPr/>
          </p:nvCxnSpPr>
          <p:spPr>
            <a:xfrm flipH="1">
              <a:off x="4672013" y="4632505"/>
              <a:ext cx="3600885" cy="553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551A41A-2503-4936-A03B-71EB505719F5}"/>
              </a:ext>
            </a:extLst>
          </p:cNvPr>
          <p:cNvGrpSpPr/>
          <p:nvPr/>
        </p:nvGrpSpPr>
        <p:grpSpPr>
          <a:xfrm>
            <a:off x="4200525" y="1430765"/>
            <a:ext cx="7012601" cy="2863989"/>
            <a:chOff x="4200525" y="1430765"/>
            <a:chExt cx="7012601" cy="286398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F378317-8E43-B965-312F-6336055089AA}"/>
                </a:ext>
              </a:extLst>
            </p:cNvPr>
            <p:cNvSpPr txBox="1"/>
            <p:nvPr/>
          </p:nvSpPr>
          <p:spPr>
            <a:xfrm>
              <a:off x="8272898" y="3925422"/>
              <a:ext cx="2940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New positioning channel</a:t>
              </a:r>
              <a:endParaRPr kumimoji="1" lang="zh-CN" altLang="en-US" dirty="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6A1B1B56-00E6-2322-9A5C-B6E876B36B29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4200525" y="1430765"/>
              <a:ext cx="4072373" cy="26793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30"/>
    </mc:Choice>
    <mc:Fallback xmlns="">
      <p:transition spd="slow" advTm="36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8826012" y="1031176"/>
            <a:ext cx="2727809" cy="26845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Before posting videos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</a:t>
            </a:r>
            <a:endParaRPr lang="en-US" sz="7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Check the trending probability</a:t>
            </a:r>
          </a:p>
        </p:txBody>
      </p:sp>
      <p:pic>
        <p:nvPicPr>
          <p:cNvPr id="2" name="ImportVideo_1762774.948806_RGTZzL.mp4" descr="ImportVideo_1762774.948806_RGTZzL.mp4">
            <a:hlinkClick r:id="" action="ppaction://media"/>
            <a:extLst>
              <a:ext uri="{FF2B5EF4-FFF2-40B4-BE49-F238E27FC236}">
                <a16:creationId xmlns:a16="http://schemas.microsoft.com/office/drawing/2014/main" id="{805F0B2C-D121-CF38-A02F-F840A4E66A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5570" y="245585"/>
            <a:ext cx="8550442" cy="534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5" presetClass="entr" presetSubtype="0" fill="hold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repeatCount="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646154" y="1227723"/>
            <a:ext cx="2825394" cy="23594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Fill Spam Comments Out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Focus on Real Opinions</a:t>
            </a:r>
          </a:p>
        </p:txBody>
      </p:sp>
      <p:pic>
        <p:nvPicPr>
          <p:cNvPr id="2" name="FinalVideo_1660085043.884968_5ptB2L.mp4" descr="FinalVideo_1660085043.884968_5ptB2L.mp4">
            <a:hlinkClick r:id="" action="ppaction://media"/>
            <a:extLst>
              <a:ext uri="{FF2B5EF4-FFF2-40B4-BE49-F238E27FC236}">
                <a16:creationId xmlns:a16="http://schemas.microsoft.com/office/drawing/2014/main" id="{28907C89-A707-57E0-051B-B7F39211E9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87662"/>
            <a:ext cx="8581900" cy="482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5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77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445726" y="441260"/>
            <a:ext cx="2922970" cy="30921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Read your comments in </a:t>
            </a:r>
          </a:p>
          <a:p>
            <a:r>
              <a:rPr lang="en-GB" altLang="zh-CN" sz="2800" dirty="0"/>
              <a:t>an efficient way</a:t>
            </a:r>
          </a:p>
          <a:p>
            <a:endParaRPr lang="en-GB" altLang="zh-CN" sz="28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  <a:r>
              <a:rPr lang="en-US" sz="2800" dirty="0">
                <a:solidFill>
                  <a:srgbClr val="FF0000"/>
                </a:solidFill>
              </a:rPr>
              <a:t>Saving time &amp; emotions</a:t>
            </a:r>
          </a:p>
        </p:txBody>
      </p:sp>
      <p:pic>
        <p:nvPicPr>
          <p:cNvPr id="27" name="your_smart_comment_portal.MOV" descr="your_smart_comment_portal.MOV">
            <a:hlinkClick r:id="" action="ppaction://media"/>
            <a:extLst>
              <a:ext uri="{FF2B5EF4-FFF2-40B4-BE49-F238E27FC236}">
                <a16:creationId xmlns:a16="http://schemas.microsoft.com/office/drawing/2014/main" id="{3BA7766A-72AF-DC39-6DD3-A3F58672C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13" y="593360"/>
            <a:ext cx="8107009" cy="506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11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.1|7.2|4.2|1.9|1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3.4|6.6|19.7"/>
</p:tagLst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4074</TotalTime>
  <Words>253</Words>
  <Application>Microsoft Macintosh PowerPoint</Application>
  <PresentationFormat>宽屏</PresentationFormat>
  <Paragraphs>74</Paragraphs>
  <Slides>11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81</cp:revision>
  <dcterms:created xsi:type="dcterms:W3CDTF">2022-08-06T19:17:11Z</dcterms:created>
  <dcterms:modified xsi:type="dcterms:W3CDTF">2022-08-10T12:45:31Z</dcterms:modified>
</cp:coreProperties>
</file>

<file path=docProps/thumbnail.jpeg>
</file>